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1.png" ContentType="image/png"/>
  <Override PartName="/ppt/media/image9.png" ContentType="image/png"/>
  <Override PartName="/ppt/media/image8.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2.jpeg" ContentType="image/jpe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fld id="{545019BA-0ABD-4AF3-AD42-C7856E0B161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hyperlink" Target="https://support.wahoofitness.com/hc/en-us/articles/115000738484-Tire-Size-Chart" TargetMode="Externa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www.amazon.com/Wahoo-Cycling-Cadence-Sensor-Bluetooth/dp/B01DIE7LUG/ref=sr_1_3?crid=IO0CJG8TUWMK&amp;keywords=wahoo%2Bspeed%2Bsensor&amp;qid=1671898986&amp;sprefix=wahoo%2Bspee%2Caps%2C89&amp;sr=8-3&amp;th=1" TargetMode="External"/><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457200" y="365760"/>
            <a:ext cx="9144000" cy="1370160"/>
          </a:xfrm>
          <a:prstGeom prst="rect">
            <a:avLst/>
          </a:prstGeom>
          <a:noFill/>
          <a:ln>
            <a:noFill/>
          </a:ln>
        </p:spPr>
        <p:txBody>
          <a:bodyPr lIns="90000" rIns="90000" tIns="45000" bIns="45000"/>
          <a:p>
            <a:r>
              <a:rPr b="0" lang="en-US" sz="1800" spc="-1" strike="noStrike">
                <a:latin typeface="Arial"/>
              </a:rPr>
              <a:t>Summary:</a:t>
            </a:r>
            <a:r>
              <a:rPr b="0" lang="en-US" sz="1800" spc="-1" strike="noStrike">
                <a:latin typeface="Arial"/>
              </a:rPr>
              <a:t>	</a:t>
            </a:r>
            <a:r>
              <a:rPr b="0" lang="en-US" sz="1800" spc="-1" strike="noStrike">
                <a:latin typeface="Arial"/>
              </a:rPr>
              <a:t>In my humble opinion, riding a bike trainer is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Playing a flight simulator (without warping time) is equally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In combination, the lead to a palatable activity for me.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Shape 1"/>
          <p:cNvSpPr txBox="1"/>
          <p:nvPr/>
        </p:nvSpPr>
        <p:spPr>
          <a:xfrm>
            <a:off x="281160" y="312840"/>
            <a:ext cx="8771400" cy="26499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Why use an exponential function?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Think of your effort on the bike trainer as a stream of water.  Think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your bike trainer as a tank for that water.  That tank has a small hole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bottom.  Water leaves that tank at a rate proportional to its  water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height.  As time goes on, the tank will reach a constant level.  That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water (trainer temperature) represents the resistance of your trainer.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As time passes, the resistance decreases and you pedal faster.  This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produces a differential (i.e. difficult) equation whose solution includes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an exponential function.</a:t>
            </a:r>
            <a:endParaRPr b="0" lang="en-US" sz="1800" spc="-1" strike="noStrike">
              <a:latin typeface="Arial"/>
            </a:endParaRPr>
          </a:p>
        </p:txBody>
      </p:sp>
      <p:sp>
        <p:nvSpPr>
          <p:cNvPr id="71" name="TextShape 2"/>
          <p:cNvSpPr txBox="1"/>
          <p:nvPr/>
        </p:nvSpPr>
        <p:spPr>
          <a:xfrm>
            <a:off x="2286000" y="4846320"/>
            <a:ext cx="6217920" cy="346320"/>
          </a:xfrm>
          <a:prstGeom prst="rect">
            <a:avLst/>
          </a:prstGeom>
          <a:noFill/>
          <a:ln>
            <a:noFill/>
          </a:ln>
        </p:spPr>
        <p:txBody>
          <a:bodyPr lIns="90000" rIns="90000" tIns="45000" bIns="45000"/>
          <a:p>
            <a:r>
              <a:rPr b="0" lang="en-US" sz="1800" spc="-1" strike="noStrike">
                <a:latin typeface="Arial"/>
              </a:rPr>
              <a:t>https://www.youtube.com/watch?v=-1ARYph3mNA</a:t>
            </a:r>
            <a:endParaRPr b="0" lang="en-US" sz="1800" spc="-1" strike="noStrike">
              <a:latin typeface="Arial"/>
            </a:endParaRPr>
          </a:p>
        </p:txBody>
      </p:sp>
      <p:pic>
        <p:nvPicPr>
          <p:cNvPr id="72" name="" descr=""/>
          <p:cNvPicPr/>
          <p:nvPr/>
        </p:nvPicPr>
        <p:blipFill>
          <a:blip r:embed="rId1">
            <a:alphaModFix amt="50000"/>
          </a:blip>
          <a:srcRect l="7410" t="23344" r="71722" b="38406"/>
          <a:stretch/>
        </p:blipFill>
        <p:spPr>
          <a:xfrm>
            <a:off x="4572360" y="3017520"/>
            <a:ext cx="1737000" cy="17370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Shape 1"/>
          <p:cNvSpPr txBox="1"/>
          <p:nvPr/>
        </p:nvSpPr>
        <p:spPr>
          <a:xfrm>
            <a:off x="349920" y="107280"/>
            <a:ext cx="9601200" cy="59774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An Arduino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Small lizard common indigenous to Northern Mexico</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Hardware development circuit board</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An alternative to salt-peter</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Slang for a nerdy middle school student</a:t>
            </a:r>
            <a:endParaRPr b="0" lang="en-US" sz="1800" spc="-1" strike="noStrike">
              <a:latin typeface="Arial"/>
            </a:endParaRPr>
          </a:p>
          <a:p>
            <a:r>
              <a:rPr b="0" lang="en-US" sz="1800" spc="-1" strike="noStrike">
                <a:latin typeface="Arial"/>
              </a:rPr>
              <a:t>The stream of data from a speed sensor is made up of how many bytes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   64</a:t>
            </a:r>
            <a:endParaRPr b="0" lang="en-US" sz="1800" spc="-1" strike="noStrike">
              <a:latin typeface="Arial"/>
            </a:endParaRPr>
          </a:p>
          <a:p>
            <a:r>
              <a:rPr b="0" lang="en-US" sz="1800" spc="-1" strike="noStrike">
                <a:latin typeface="Arial"/>
              </a:rPr>
              <a:t>	</a:t>
            </a:r>
            <a:r>
              <a:rPr b="0" lang="en-US" sz="1800" spc="-1" strike="noStrike">
                <a:latin typeface="Arial"/>
              </a:rPr>
              <a:t>D. </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How many Arduinos did Todd use to transform a bike trainer into a joystick throttle axis?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0</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What pins are used by the Arduino “Wire” library</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SDA</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SCL</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Ground</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All of the above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Shape 1"/>
          <p:cNvSpPr txBox="1"/>
          <p:nvPr/>
        </p:nvSpPr>
        <p:spPr>
          <a:xfrm>
            <a:off x="349920" y="107280"/>
            <a:ext cx="9601200" cy="520956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At most, how manty bytes of the speed sensors’ transmission are used by Todd’s Arduinos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64</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6</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7</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How many bytes comprise the “last event” evaluation?</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4</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Who determines when it is necessary to operate the bike’s shifters?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The end user decides.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The end user is given suggestions by the Arduino.</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The Arduino wire library dictates this to the cyclist</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The shifters operare through BLE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349920" y="107280"/>
            <a:ext cx="9601200" cy="34178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According to Todd, using a bike trainer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Mind-numbing</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Exhausting</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Critical for improving short-term strength</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Furniture, similar to a couch</a:t>
            </a:r>
            <a:endParaRPr b="0" lang="en-US" sz="1800" spc="-1" strike="noStrike">
              <a:latin typeface="Arial"/>
            </a:endParaRPr>
          </a:p>
          <a:p>
            <a:r>
              <a:rPr b="0" lang="en-US" sz="1800" spc="-1" strike="noStrike">
                <a:latin typeface="Arial"/>
              </a:rPr>
              <a:t>The units of “speed gradient”, if distance travelled is miles, are:</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millimeters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miles per hour</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miles</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unit less</a:t>
            </a:r>
            <a:endParaRPr b="0" lang="en-US" sz="1800" spc="-1" strike="noStrike">
              <a:latin typeface="Arial"/>
            </a:endParaRPr>
          </a:p>
          <a:p>
            <a:r>
              <a:rPr b="0" lang="en-US" sz="1800" spc="-1" strike="noStrike">
                <a:latin typeface="Arial"/>
              </a:rPr>
              <a:t>The exponential function used by Todd to determine what the cyclists’ speed should be is: </a:t>
            </a:r>
            <a:endParaRPr b="0" lang="en-US" sz="1800" spc="-1" strike="noStrike">
              <a:latin typeface="Arial"/>
            </a:endParaRPr>
          </a:p>
          <a:p>
            <a:endParaRPr b="0" lang="en-US" sz="1800" spc="-1" strike="noStrike">
              <a:latin typeface="Arial"/>
            </a:endParaRPr>
          </a:p>
        </p:txBody>
      </p:sp>
      <mc:AlternateContent>
        <mc:Choice xmlns:a14="http://schemas.microsoft.com/office/drawing/2010/main" Requires="a14">
          <p:sp>
            <p:nvSpPr>
              <p:cNvPr id="76" name="Formula 2"/>
              <p:cNvSpPr txBox="1"/>
              <p:nvPr/>
            </p:nvSpPr>
            <p:spPr>
              <a:xfrm>
                <a:off x="914400" y="3294000"/>
                <a:ext cx="4554360" cy="1643760"/>
              </a:xfrm>
              <a:prstGeom prst="rect">
                <a:avLst/>
              </a:prstGeom>
            </p:spPr>
            <p:txBody>
              <a:bodyPr/>
              <a:p>
                <a14:m>
                  <m:oMath xmlns:m="http://schemas.openxmlformats.org/officeDocument/2006/math">
                    <m:eqArr>
                      <m:e>
                        <m:r>
                          <m:t xml:space="preserve">A</m:t>
                        </m:r>
                        <m:r>
                          <m:t xml:space="preserve">.</m:t>
                        </m:r>
                        <m:r>
                          <m:t xml:space="preserve">speedShouldBe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B</m:t>
                        </m:r>
                        <m:r>
                          <m:t xml:space="preserve">.</m:t>
                        </m:r>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C</m:t>
                        </m:r>
                        <m:r>
                          <m:t xml:space="preserve">.</m:t>
                        </m:r>
                        <m:r>
                          <m:t xml:space="preserve">speedShouldBe</m:t>
                        </m:r>
                        <m:r>
                          <m:t xml:space="preserv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r>
                          <m:t xml:space="preserve">D</m:t>
                        </m:r>
                        <m:r>
                          <m:t xml:space="preserve">.</m:t>
                        </m:r>
                        <m:r>
                          <m:t xml:space="preserve">speedShouldBe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eqArr>
                  </m:oMath>
                </a14:m>
              </a:p>
            </p:txBody>
          </p:sp>
        </mc:Choice>
        <mc:Fallback/>
      </mc:AlternateContent>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TextShape 1"/>
          <p:cNvSpPr txBox="1"/>
          <p:nvPr/>
        </p:nvSpPr>
        <p:spPr>
          <a:xfrm>
            <a:off x="365760" y="274320"/>
            <a:ext cx="9509760" cy="346320"/>
          </a:xfrm>
          <a:prstGeom prst="rect">
            <a:avLst/>
          </a:prstGeom>
          <a:noFill/>
          <a:ln>
            <a:noFill/>
          </a:ln>
        </p:spPr>
        <p:txBody>
          <a:bodyPr lIns="90000" rIns="90000" tIns="45000" bIns="45000"/>
          <a:p>
            <a:r>
              <a:rPr b="0" lang="en-US" sz="1800" spc="-1" strike="noStrike">
                <a:latin typeface="Arial"/>
              </a:rPr>
              <a:t>I am in debt to the Holy Spirit for gently encouraging me to move forward on this project.</a:t>
            </a:r>
            <a:endParaRPr b="0" lang="en-US"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822960" y="457200"/>
            <a:ext cx="8595360" cy="2649960"/>
          </a:xfrm>
          <a:prstGeom prst="rect">
            <a:avLst/>
          </a:prstGeom>
          <a:noFill/>
          <a:ln>
            <a:noFill/>
          </a:ln>
        </p:spPr>
        <p:txBody>
          <a:bodyPr lIns="90000" rIns="90000" tIns="45000" bIns="45000"/>
          <a:p>
            <a:r>
              <a:rPr b="0" lang="en-US" sz="1800" spc="-1" strike="noStrike">
                <a:latin typeface="Arial"/>
              </a:rPr>
              <a:t>Thing left to do:</a:t>
            </a:r>
            <a:endParaRPr b="0" lang="en-US" sz="1800" spc="-1" strike="noStrike">
              <a:latin typeface="Arial"/>
            </a:endParaRPr>
          </a:p>
          <a:p>
            <a:r>
              <a:rPr b="0" lang="en-US" sz="1800" spc="-1" strike="noStrike">
                <a:latin typeface="Arial"/>
              </a:rPr>
              <a:t>	</a:t>
            </a:r>
            <a:r>
              <a:rPr b="0" lang="en-US" sz="1800" spc="-1" strike="noStrike">
                <a:latin typeface="Arial"/>
              </a:rPr>
              <a:t>add slide to show how to define speedDelta, maxSpeed, speedGradient</a:t>
            </a:r>
            <a:endParaRPr b="0" lang="en-US" sz="1800" spc="-1" strike="noStrike">
              <a:latin typeface="Arial"/>
            </a:endParaRPr>
          </a:p>
          <a:p>
            <a:r>
              <a:rPr b="0" lang="en-US" sz="1800" spc="-1" strike="noStrike">
                <a:latin typeface="Arial"/>
              </a:rPr>
              <a:t>	</a:t>
            </a:r>
            <a:r>
              <a:rPr b="0" lang="en-US" sz="1800" spc="-1" strike="noStrike">
                <a:latin typeface="Arial"/>
              </a:rPr>
              <a:t>what is an Arduino?</a:t>
            </a:r>
            <a:endParaRPr b="0" lang="en-US" sz="1800" spc="-1" strike="noStrike">
              <a:latin typeface="Arial"/>
            </a:endParaRPr>
          </a:p>
          <a:p>
            <a:r>
              <a:rPr b="0" lang="en-US" sz="1800" spc="-1" strike="noStrike">
                <a:latin typeface="Arial"/>
              </a:rPr>
              <a:t>	</a:t>
            </a:r>
            <a:r>
              <a:rPr b="0" lang="en-US" sz="1800" spc="-1" strike="noStrike">
                <a:latin typeface="Arial"/>
              </a:rPr>
              <a:t>make a quiz</a:t>
            </a:r>
            <a:endParaRPr b="0" lang="en-US" sz="1800" spc="-1" strike="noStrike">
              <a:latin typeface="Arial"/>
            </a:endParaRPr>
          </a:p>
          <a:p>
            <a:r>
              <a:rPr b="0" lang="en-US" sz="1800" spc="-1" strike="noStrike">
                <a:latin typeface="Arial"/>
              </a:rPr>
              <a:t>	</a:t>
            </a:r>
            <a:r>
              <a:rPr b="0" lang="en-US" sz="1800" spc="-1" strike="noStrike">
                <a:latin typeface="Arial"/>
              </a:rPr>
              <a:t>make a box for Arduinos</a:t>
            </a:r>
            <a:endParaRPr b="0" lang="en-US" sz="1800" spc="-1" strike="noStrike">
              <a:latin typeface="Arial"/>
            </a:endParaRPr>
          </a:p>
          <a:p>
            <a:r>
              <a:rPr b="0" lang="en-US" sz="1800" spc="-1" strike="noStrike">
                <a:latin typeface="Arial"/>
              </a:rPr>
              <a:t>	</a:t>
            </a:r>
            <a:r>
              <a:rPr b="0" lang="en-US" sz="1800" spc="-1" strike="noStrike">
                <a:latin typeface="Arial"/>
              </a:rPr>
              <a:t>order USB cables</a:t>
            </a:r>
            <a:endParaRPr b="0" lang="en-US" sz="1800" spc="-1" strike="noStrike">
              <a:latin typeface="Arial"/>
            </a:endParaRPr>
          </a:p>
          <a:p>
            <a:r>
              <a:rPr b="0" lang="en-US" sz="1800" spc="-1" strike="noStrike">
                <a:latin typeface="Arial"/>
              </a:rPr>
              <a:t>	</a:t>
            </a:r>
            <a:r>
              <a:rPr b="0" lang="en-US" sz="1800" spc="-1" strike="noStrike">
                <a:latin typeface="Arial"/>
              </a:rPr>
              <a:t>email Bryan Pugh about presenting next year</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offer CEUs to other PEs</a:t>
            </a:r>
            <a:endParaRPr b="0" lang="en-US" sz="1800" spc="-1" strike="noStrike">
              <a:latin typeface="Arial"/>
            </a:endParaRPr>
          </a:p>
          <a:p>
            <a:r>
              <a:rPr b="0" lang="en-US" sz="1800" spc="-1" strike="noStrike">
                <a:latin typeface="Arial"/>
              </a:rPr>
              <a:t>	</a:t>
            </a:r>
            <a:r>
              <a:rPr b="0" lang="en-US" sz="1800" spc="-1" strike="noStrike">
                <a:latin typeface="Arial"/>
              </a:rPr>
              <a:t>oring for speed sensor</a:t>
            </a:r>
            <a:endParaRPr b="0" lang="en-US" sz="1800" spc="-1" strike="noStrike">
              <a:latin typeface="Arial"/>
            </a:endParaRPr>
          </a:p>
          <a:p>
            <a:endParaRPr b="0" lang="en-US" sz="1800" spc="-1" strike="noStrike">
              <a:latin typeface="Arial"/>
            </a:endParaRPr>
          </a:p>
        </p:txBody>
      </p:sp>
      <p:sp>
        <p:nvSpPr>
          <p:cNvPr id="79" name="CustomShape 2"/>
          <p:cNvSpPr/>
          <p:nvPr/>
        </p:nvSpPr>
        <p:spPr>
          <a:xfrm>
            <a:off x="1280160" y="1005840"/>
            <a:ext cx="2651760" cy="548640"/>
          </a:xfrm>
          <a:prstGeom prst="rect">
            <a:avLst/>
          </a:prstGeom>
          <a:solidFill>
            <a:srgbClr val="333333">
              <a:alpha val="50000"/>
            </a:srgbClr>
          </a:solidFill>
          <a:ln>
            <a:solidFill>
              <a:srgbClr val="fff200"/>
            </a:solidFill>
            <a:custDash/>
          </a:ln>
        </p:spPr>
        <p:style>
          <a:lnRef idx="0"/>
          <a:fillRef idx="0"/>
          <a:effectRef idx="0"/>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822960" y="822960"/>
            <a:ext cx="8412480" cy="346320"/>
          </a:xfrm>
          <a:prstGeom prst="rect">
            <a:avLst/>
          </a:prstGeom>
          <a:noFill/>
          <a:ln>
            <a:noFill/>
          </a:ln>
        </p:spPr>
        <p:txBody>
          <a:bodyPr lIns="90000" rIns="90000" tIns="45000" bIns="45000"/>
          <a:p>
            <a:r>
              <a:rPr b="0" lang="en-US" sz="1800" spc="-1" strike="noStrike">
                <a:latin typeface="Arial"/>
              </a:rPr>
              <a:t>Subsequent slides can be ignored</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185400" y="312840"/>
            <a:ext cx="8771400" cy="1882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 set the throttle to by 25% of maximum for the initial 0.1 miles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travel to allow for manuallly starting the engine</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Also, the throttle position should be between -32676 and 32767</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82" name="" descr=""/>
          <p:cNvPicPr/>
          <p:nvPr/>
        </p:nvPicPr>
        <p:blipFill>
          <a:blip r:embed="rId1">
            <a:alphaModFix amt="50000"/>
          </a:blip>
          <a:srcRect l="0" t="40657" r="44421" b="43454"/>
          <a:stretch/>
        </p:blipFill>
        <p:spPr>
          <a:xfrm>
            <a:off x="457200" y="2286000"/>
            <a:ext cx="9236880" cy="228600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185040" y="312840"/>
            <a:ext cx="8771400" cy="13701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joystickThrottleValue is proportional  to current_speed divided by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speed_should_be and then stretched for the minimum throttle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value to the maximum throttle value</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84" name="" descr=""/>
          <p:cNvPicPr/>
          <p:nvPr/>
        </p:nvPicPr>
        <p:blipFill>
          <a:blip r:embed="rId1">
            <a:alphaModFix amt="50000"/>
          </a:blip>
          <a:srcRect l="0" t="35575" r="20679" b="59581"/>
          <a:stretch/>
        </p:blipFill>
        <p:spPr>
          <a:xfrm>
            <a:off x="182880" y="2468880"/>
            <a:ext cx="8664840" cy="457200"/>
          </a:xfrm>
          <a:prstGeom prst="rect">
            <a:avLst/>
          </a:prstGeom>
          <a:ln>
            <a:noFill/>
          </a:ln>
        </p:spPr>
      </p:pic>
      <p:pic>
        <p:nvPicPr>
          <p:cNvPr id="85" name="" descr=""/>
          <p:cNvPicPr/>
          <p:nvPr/>
        </p:nvPicPr>
        <p:blipFill>
          <a:blip r:embed="rId2">
            <a:alphaModFix amt="50000"/>
          </a:blip>
          <a:srcRect l="0" t="19443" r="59786" b="75712"/>
          <a:stretch/>
        </p:blipFill>
        <p:spPr>
          <a:xfrm>
            <a:off x="182880" y="3291840"/>
            <a:ext cx="7027560" cy="73152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185400" y="31284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current_speed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approximate 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 rotations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previous rotations set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87" name="" descr=""/>
          <p:cNvPicPr/>
          <p:nvPr/>
        </p:nvPicPr>
        <p:blipFill>
          <a:blip r:embed="rId1">
            <a:alphaModFix amt="50000"/>
          </a:blip>
          <a:srcRect l="0" t="35570" r="8110" b="61196"/>
          <a:stretch/>
        </p:blipFill>
        <p:spPr>
          <a:xfrm>
            <a:off x="138600" y="1807560"/>
            <a:ext cx="9749160" cy="295560"/>
          </a:xfrm>
          <a:prstGeom prst="rect">
            <a:avLst/>
          </a:prstGeom>
          <a:ln>
            <a:noFill/>
          </a:ln>
        </p:spPr>
      </p:pic>
      <p:pic>
        <p:nvPicPr>
          <p:cNvPr id="88" name="" descr=""/>
          <p:cNvPicPr/>
          <p:nvPr/>
        </p:nvPicPr>
        <p:blipFill>
          <a:blip r:embed="rId2">
            <a:alphaModFix amt="50000"/>
          </a:blip>
          <a:srcRect l="0" t="17833" r="20952" b="80552"/>
          <a:stretch/>
        </p:blipFill>
        <p:spPr>
          <a:xfrm>
            <a:off x="138600" y="2726640"/>
            <a:ext cx="7309440" cy="128160"/>
          </a:xfrm>
          <a:prstGeom prst="rect">
            <a:avLst/>
          </a:prstGeom>
          <a:ln>
            <a:noFill/>
          </a:ln>
        </p:spPr>
      </p:pic>
      <p:pic>
        <p:nvPicPr>
          <p:cNvPr id="89" name="" descr=""/>
          <p:cNvPicPr/>
          <p:nvPr/>
        </p:nvPicPr>
        <p:blipFill>
          <a:blip r:embed="rId3">
            <a:alphaModFix amt="50000"/>
          </a:blip>
          <a:srcRect l="0" t="22669" r="51406" b="74097"/>
          <a:stretch/>
        </p:blipFill>
        <p:spPr>
          <a:xfrm>
            <a:off x="138600" y="640440"/>
            <a:ext cx="9554040" cy="548280"/>
          </a:xfrm>
          <a:prstGeom prst="rect">
            <a:avLst/>
          </a:prstGeom>
          <a:ln>
            <a:noFill/>
          </a:ln>
        </p:spPr>
      </p:pic>
      <p:pic>
        <p:nvPicPr>
          <p:cNvPr id="90" name="" descr=""/>
          <p:cNvPicPr/>
          <p:nvPr/>
        </p:nvPicPr>
        <p:blipFill>
          <a:blip r:embed="rId4">
            <a:alphaModFix amt="50000"/>
          </a:blip>
          <a:srcRect l="0" t="40406" r="62580" b="54749"/>
          <a:stretch/>
        </p:blipFill>
        <p:spPr>
          <a:xfrm>
            <a:off x="138600" y="3566520"/>
            <a:ext cx="8988480" cy="100548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TextShape 1"/>
          <p:cNvSpPr txBox="1"/>
          <p:nvPr/>
        </p:nvSpPr>
        <p:spPr>
          <a:xfrm>
            <a:off x="182880" y="31176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Playing a flight simulator with a joystick with a throttle axis is better than</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just using a keyboard and mouse.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3" name="" descr=""/>
          <p:cNvPicPr/>
          <p:nvPr/>
        </p:nvPicPr>
        <p:blipFill>
          <a:blip r:embed="rId1">
            <a:alphaModFix amt="50000"/>
          </a:blip>
          <a:stretch/>
        </p:blipFill>
        <p:spPr>
          <a:xfrm>
            <a:off x="457200" y="1097280"/>
            <a:ext cx="2742120" cy="2938320"/>
          </a:xfrm>
          <a:prstGeom prst="rect">
            <a:avLst/>
          </a:prstGeom>
          <a:ln>
            <a:noFill/>
          </a:ln>
        </p:spPr>
      </p:pic>
      <p:sp>
        <p:nvSpPr>
          <p:cNvPr id="44" name="TextShape 2"/>
          <p:cNvSpPr txBox="1"/>
          <p:nvPr/>
        </p:nvSpPr>
        <p:spPr>
          <a:xfrm>
            <a:off x="3383280" y="3311280"/>
            <a:ext cx="1424160" cy="346320"/>
          </a:xfrm>
          <a:prstGeom prst="rect">
            <a:avLst/>
          </a:prstGeom>
          <a:noFill/>
          <a:ln>
            <a:noFill/>
          </a:ln>
        </p:spPr>
        <p:txBody>
          <a:bodyPr lIns="90000" rIns="90000" tIns="45000" bIns="45000"/>
          <a:p>
            <a:r>
              <a:rPr b="0" lang="en-US" sz="1800" spc="-1" strike="noStrike">
                <a:solidFill>
                  <a:srgbClr val="00a65d"/>
                </a:solidFill>
                <a:latin typeface="Arial"/>
              </a:rPr>
              <a:t>Throttle axis</a:t>
            </a:r>
            <a:endParaRPr b="0" lang="en-US" sz="1800" spc="-1" strike="noStrike">
              <a:latin typeface="Arial"/>
            </a:endParaRPr>
          </a:p>
        </p:txBody>
      </p:sp>
      <p:sp>
        <p:nvSpPr>
          <p:cNvPr id="45" name="Line 3"/>
          <p:cNvSpPr/>
          <p:nvPr/>
        </p:nvSpPr>
        <p:spPr>
          <a:xfrm flipH="1">
            <a:off x="1684800" y="2664000"/>
            <a:ext cx="1920240" cy="640080"/>
          </a:xfrm>
          <a:prstGeom prst="line">
            <a:avLst/>
          </a:prstGeom>
          <a:ln w="146160">
            <a:solidFill>
              <a:srgbClr val="00a65d"/>
            </a:solidFill>
            <a:custDash>
              <a:ds d="0" sp="0"/>
            </a:custDash>
            <a:round/>
            <a:tailEnd len="med" type="triangle" w="med"/>
          </a:ln>
        </p:spPr>
        <p:style>
          <a:lnRef idx="0"/>
          <a:fillRef idx="0"/>
          <a:effectRef idx="0"/>
          <a:fontRef idx="minor"/>
        </p:style>
      </p:sp>
      <p:sp>
        <p:nvSpPr>
          <p:cNvPr id="46" name="Line 4"/>
          <p:cNvSpPr/>
          <p:nvPr/>
        </p:nvSpPr>
        <p:spPr>
          <a:xfrm>
            <a:off x="6126480" y="2651760"/>
            <a:ext cx="875520" cy="1097280"/>
          </a:xfrm>
          <a:prstGeom prst="line">
            <a:avLst/>
          </a:prstGeom>
          <a:ln w="146160">
            <a:solidFill>
              <a:srgbClr val="000000"/>
            </a:solidFill>
            <a:custDash>
              <a:ds d="0" sp="0"/>
            </a:custDash>
            <a:round/>
            <a:tailEnd len="med" type="triangle" w="med"/>
          </a:ln>
        </p:spPr>
        <p:style>
          <a:lnRef idx="0"/>
          <a:fillRef idx="0"/>
          <a:effectRef idx="0"/>
          <a:fontRef idx="minor"/>
        </p:style>
      </p:sp>
      <p:sp>
        <p:nvSpPr>
          <p:cNvPr id="47" name="CustomShape 5"/>
          <p:cNvSpPr/>
          <p:nvPr/>
        </p:nvSpPr>
        <p:spPr>
          <a:xfrm>
            <a:off x="1920240" y="3017520"/>
            <a:ext cx="3657600" cy="914400"/>
          </a:xfrm>
          <a:custGeom>
            <a:avLst/>
            <a:gdLst/>
            <a:ahLst/>
            <a:rect l="0" t="0" r="r" b="b"/>
            <a:pathLst>
              <a:path w="10162" h="2542">
                <a:moveTo>
                  <a:pt x="10161" y="635"/>
                </a:moveTo>
                <a:lnTo>
                  <a:pt x="2540" y="635"/>
                </a:lnTo>
                <a:lnTo>
                  <a:pt x="2540" y="0"/>
                </a:lnTo>
                <a:lnTo>
                  <a:pt x="0" y="1270"/>
                </a:lnTo>
                <a:lnTo>
                  <a:pt x="2540" y="2541"/>
                </a:lnTo>
                <a:lnTo>
                  <a:pt x="2540" y="1905"/>
                </a:lnTo>
                <a:lnTo>
                  <a:pt x="10161" y="1905"/>
                </a:lnTo>
                <a:lnTo>
                  <a:pt x="10161" y="635"/>
                </a:lnTo>
              </a:path>
            </a:pathLst>
          </a:custGeom>
          <a:solidFill>
            <a:srgbClr val="fff450">
              <a:alpha val="50000"/>
            </a:srgbClr>
          </a:solidFill>
          <a:ln>
            <a:solidFill>
              <a:srgbClr val="fff200"/>
            </a:solidFill>
            <a:custDash/>
          </a:ln>
        </p:spPr>
        <p:style>
          <a:lnRef idx="0"/>
          <a:fillRef idx="0"/>
          <a:effectRef idx="0"/>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185760" y="312840"/>
            <a:ext cx="8771400" cy="46976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delta_wheel_event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speed_should_be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distance_travelled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2" name="" descr=""/>
          <p:cNvPicPr/>
          <p:nvPr/>
        </p:nvPicPr>
        <p:blipFill>
          <a:blip r:embed="rId1">
            <a:alphaModFix amt="50000"/>
          </a:blip>
          <a:srcRect l="0" t="27509" r="56993" b="70547"/>
          <a:stretch/>
        </p:blipFill>
        <p:spPr>
          <a:xfrm>
            <a:off x="41760" y="731520"/>
            <a:ext cx="7045200" cy="273960"/>
          </a:xfrm>
          <a:prstGeom prst="rect">
            <a:avLst/>
          </a:prstGeom>
          <a:ln>
            <a:noFill/>
          </a:ln>
        </p:spPr>
      </p:pic>
      <p:pic>
        <p:nvPicPr>
          <p:cNvPr id="93" name="" descr=""/>
          <p:cNvPicPr/>
          <p:nvPr/>
        </p:nvPicPr>
        <p:blipFill>
          <a:blip r:embed="rId2">
            <a:alphaModFix amt="50000"/>
          </a:blip>
          <a:srcRect l="0" t="38796" r="38834" b="51520"/>
          <a:stretch/>
        </p:blipFill>
        <p:spPr>
          <a:xfrm>
            <a:off x="41760" y="1097640"/>
            <a:ext cx="8677440" cy="1188360"/>
          </a:xfrm>
          <a:prstGeom prst="rect">
            <a:avLst/>
          </a:prstGeom>
          <a:ln>
            <a:noFill/>
          </a:ln>
        </p:spPr>
      </p:pic>
      <p:pic>
        <p:nvPicPr>
          <p:cNvPr id="94" name="" descr=""/>
          <p:cNvPicPr/>
          <p:nvPr/>
        </p:nvPicPr>
        <p:blipFill>
          <a:blip r:embed="rId3">
            <a:alphaModFix amt="50000"/>
          </a:blip>
          <a:srcRect l="0" t="58113" r="37147" b="38657"/>
          <a:stretch/>
        </p:blipFill>
        <p:spPr>
          <a:xfrm>
            <a:off x="41760" y="3200400"/>
            <a:ext cx="9964080" cy="441000"/>
          </a:xfrm>
          <a:prstGeom prst="rect">
            <a:avLst/>
          </a:prstGeom>
          <a:ln>
            <a:noFill/>
          </a:ln>
        </p:spPr>
      </p:pic>
      <p:pic>
        <p:nvPicPr>
          <p:cNvPr id="95" name="" descr=""/>
          <p:cNvPicPr/>
          <p:nvPr/>
        </p:nvPicPr>
        <p:blipFill>
          <a:blip r:embed="rId4">
            <a:alphaModFix amt="50000"/>
          </a:blip>
          <a:srcRect l="0" t="33925" r="41339" b="62841"/>
          <a:stretch/>
        </p:blipFill>
        <p:spPr>
          <a:xfrm>
            <a:off x="41760" y="4389120"/>
            <a:ext cx="9618120" cy="4572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86120" y="31320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WheelRevsTemp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What about WheelCcm?</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wheel circumference in mm; you wheel might be different.  Do a google search for { “wheel circumference” and “2096”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7" name="" descr=""/>
          <p:cNvPicPr/>
          <p:nvPr/>
        </p:nvPicPr>
        <p:blipFill>
          <a:blip r:embed="rId1">
            <a:alphaModFix amt="50000"/>
          </a:blip>
          <a:srcRect l="0" t="22638" r="17593" b="74128"/>
          <a:stretch/>
        </p:blipFill>
        <p:spPr>
          <a:xfrm>
            <a:off x="183600" y="731520"/>
            <a:ext cx="8107200" cy="274320"/>
          </a:xfrm>
          <a:prstGeom prst="rect">
            <a:avLst/>
          </a:prstGeom>
          <a:ln>
            <a:noFill/>
          </a:ln>
        </p:spPr>
      </p:pic>
      <p:pic>
        <p:nvPicPr>
          <p:cNvPr id="98" name="" descr=""/>
          <p:cNvPicPr/>
          <p:nvPr/>
        </p:nvPicPr>
        <p:blipFill>
          <a:blip r:embed="rId2">
            <a:alphaModFix amt="50000"/>
          </a:blip>
          <a:srcRect l="0" t="12802" r="76254" b="85258"/>
          <a:stretch/>
        </p:blipFill>
        <p:spPr>
          <a:xfrm>
            <a:off x="365760" y="1646280"/>
            <a:ext cx="5183640" cy="3654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 name="Group 1"/>
          <p:cNvGrpSpPr/>
          <p:nvPr/>
        </p:nvGrpSpPr>
        <p:grpSpPr>
          <a:xfrm>
            <a:off x="185040" y="313200"/>
            <a:ext cx="9781920" cy="3161880"/>
            <a:chOff x="185040" y="313200"/>
            <a:chExt cx="9781920" cy="3161880"/>
          </a:xfrm>
        </p:grpSpPr>
        <p:sp>
          <p:nvSpPr>
            <p:cNvPr id="100" name="TextShape 2"/>
            <p:cNvSpPr txBox="1"/>
            <p:nvPr/>
          </p:nvSpPr>
          <p:spPr>
            <a:xfrm>
              <a:off x="185040" y="313200"/>
              <a:ext cx="9781920" cy="316188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maxSpeed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fastest the cyclist could ever pedal on a bike trainer.  (I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found this using an app on my Android cell phone) [mile per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hour]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speedDelta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difference between my initial speed and maxSpeed. [mile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per hour]</a:t>
              </a:r>
              <a:endParaRPr b="0" lang="en-US" sz="1800" spc="-1" strike="noStrike">
                <a:latin typeface="Arial"/>
              </a:endParaRPr>
            </a:p>
            <a:p>
              <a:pPr>
                <a:lnSpc>
                  <a:spcPct val="100000"/>
                </a:lnSpc>
              </a:pPr>
              <a:r>
                <a:rPr b="0" lang="en-US" sz="1800" spc="-1" strike="noStrike">
                  <a:latin typeface="Arial"/>
                  <a:ea typeface="Noto Sans CJK SC"/>
                </a:rPr>
                <a:t>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13.8 mph was calculated:  [25.5mph –11.7 mph == 13.8 mph.</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SpeedGradient </a:t>
              </a:r>
              <a:r>
                <a:rPr b="0" lang="en-US" sz="1800" spc="-1" strike="noStrike">
                  <a:latin typeface="Arial"/>
                  <a:ea typeface="Noto Sans CJK SC"/>
                </a:rPr>
                <a:t>	</a:t>
              </a:r>
              <a:r>
                <a:rPr b="0" lang="en-US" sz="1800" spc="-1" strike="noStrike">
                  <a:latin typeface="Arial"/>
                  <a:ea typeface="Noto Sans CJK SC"/>
                </a:rPr>
                <a:t>was determined using a least square fit to the previously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explained exponential function from data amasses.</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gr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005840" y="640080"/>
            <a:ext cx="8116200" cy="346320"/>
          </a:xfrm>
          <a:prstGeom prst="rect">
            <a:avLst/>
          </a:prstGeom>
          <a:noFill/>
          <a:ln>
            <a:noFill/>
          </a:ln>
        </p:spPr>
        <p:txBody>
          <a:bodyPr lIns="90000" rIns="90000" tIns="45000" bIns="45000"/>
          <a:p>
            <a:r>
              <a:rPr b="0" lang="en-US" sz="1800" spc="-1" strike="noStrike">
                <a:latin typeface="Arial"/>
              </a:rPr>
              <a:t>Disorganized, but how distance and speed are calculated are shown in detail...</a:t>
            </a:r>
            <a:endParaRPr b="0" lang="en-US" sz="18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184320" y="31248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Frankly, I lack the mental gift to translate the last event time and total</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rotations into speed.  I copied code I found on the internet.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W</a:t>
            </a:r>
            <a:r>
              <a:rPr b="0" lang="en-US" sz="1800" spc="-1" strike="noStrike">
                <a:latin typeface="Arial"/>
                <a:hlinkClick r:id="rId1"/>
              </a:rPr>
              <a:t>heel circumference</a:t>
            </a:r>
            <a:r>
              <a:rPr b="0" lang="en-US" sz="1800" spc="-1" strike="noStrike">
                <a:latin typeface="Arial"/>
              </a:rPr>
              <a:t> is the circumference of your rear wheel in millimeters.</a:t>
            </a:r>
            <a:endParaRPr b="0" lang="en-US" sz="1800" spc="-1" strike="noStrike">
              <a:latin typeface="Arial"/>
            </a:endParaRPr>
          </a:p>
        </p:txBody>
      </p:sp>
      <p:pic>
        <p:nvPicPr>
          <p:cNvPr id="103" name="" descr=""/>
          <p:cNvPicPr/>
          <p:nvPr/>
        </p:nvPicPr>
        <p:blipFill>
          <a:blip r:embed="rId2">
            <a:alphaModFix amt="50000"/>
          </a:blip>
          <a:srcRect l="0" t="36584" r="25694" b="47282"/>
          <a:stretch/>
        </p:blipFill>
        <p:spPr>
          <a:xfrm>
            <a:off x="1204200" y="1771200"/>
            <a:ext cx="3702240" cy="914040"/>
          </a:xfrm>
          <a:prstGeom prst="rect">
            <a:avLst/>
          </a:prstGeom>
          <a:ln>
            <a:noFill/>
          </a:ln>
        </p:spPr>
      </p:pic>
      <p:pic>
        <p:nvPicPr>
          <p:cNvPr id="104" name="" descr=""/>
          <p:cNvPicPr/>
          <p:nvPr/>
        </p:nvPicPr>
        <p:blipFill>
          <a:blip r:embed="rId3">
            <a:alphaModFix amt="50000"/>
          </a:blip>
          <a:srcRect l="0" t="28521" r="0" b="68244"/>
          <a:stretch/>
        </p:blipFill>
        <p:spPr>
          <a:xfrm>
            <a:off x="1204200" y="1497240"/>
            <a:ext cx="6293880" cy="182520"/>
          </a:xfrm>
          <a:prstGeom prst="rect">
            <a:avLst/>
          </a:prstGeom>
          <a:ln>
            <a:noFill/>
          </a:ln>
        </p:spPr>
      </p:pic>
      <p:pic>
        <p:nvPicPr>
          <p:cNvPr id="105" name="" descr=""/>
          <p:cNvPicPr/>
          <p:nvPr/>
        </p:nvPicPr>
        <p:blipFill>
          <a:blip r:embed="rId4">
            <a:alphaModFix amt="50000"/>
          </a:blip>
          <a:srcRect l="0" t="21807" r="0" b="73347"/>
          <a:stretch/>
        </p:blipFill>
        <p:spPr>
          <a:xfrm>
            <a:off x="1204200" y="1083960"/>
            <a:ext cx="6293880" cy="273600"/>
          </a:xfrm>
          <a:prstGeom prst="rect">
            <a:avLst/>
          </a:prstGeom>
          <a:ln>
            <a:noFill/>
          </a:ln>
        </p:spPr>
      </p:pic>
      <p:pic>
        <p:nvPicPr>
          <p:cNvPr id="106" name="" descr=""/>
          <p:cNvPicPr/>
          <p:nvPr/>
        </p:nvPicPr>
        <p:blipFill>
          <a:blip r:embed="rId5">
            <a:alphaModFix amt="50000"/>
          </a:blip>
          <a:srcRect l="0" t="26124" r="0" b="72261"/>
          <a:stretch/>
        </p:blipFill>
        <p:spPr>
          <a:xfrm>
            <a:off x="1204200" y="1438560"/>
            <a:ext cx="6293880" cy="90720"/>
          </a:xfrm>
          <a:prstGeom prst="rect">
            <a:avLst/>
          </a:prstGeom>
          <a:ln>
            <a:noFill/>
          </a:ln>
        </p:spPr>
      </p:pic>
      <p:pic>
        <p:nvPicPr>
          <p:cNvPr id="107" name="" descr=""/>
          <p:cNvPicPr/>
          <p:nvPr/>
        </p:nvPicPr>
        <p:blipFill>
          <a:blip r:embed="rId6">
            <a:alphaModFix amt="50000"/>
          </a:blip>
          <a:srcRect l="0" t="54354" r="0" b="40801"/>
          <a:stretch/>
        </p:blipFill>
        <p:spPr>
          <a:xfrm>
            <a:off x="1204200" y="2746440"/>
            <a:ext cx="6293880" cy="27396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8" name="Group 1"/>
          <p:cNvGrpSpPr/>
          <p:nvPr/>
        </p:nvGrpSpPr>
        <p:grpSpPr>
          <a:xfrm>
            <a:off x="184680" y="312840"/>
            <a:ext cx="8776440" cy="2649960"/>
            <a:chOff x="184680" y="312840"/>
            <a:chExt cx="8776440" cy="2649960"/>
          </a:xfrm>
        </p:grpSpPr>
        <p:sp>
          <p:nvSpPr>
            <p:cNvPr id="109" name="TextShape 2"/>
            <p:cNvSpPr txBox="1"/>
            <p:nvPr/>
          </p:nvSpPr>
          <p:spPr>
            <a:xfrm>
              <a:off x="184680" y="312840"/>
              <a:ext cx="8771400" cy="60264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rPr>
                <a:t>Now, that speed is known, how is that translated into a throttle position.</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sp>
          <p:nvSpPr>
            <p:cNvPr id="110" name="TextShape 3"/>
            <p:cNvSpPr txBox="1"/>
            <p:nvPr/>
          </p:nvSpPr>
          <p:spPr>
            <a:xfrm>
              <a:off x="1554480" y="312840"/>
              <a:ext cx="7406640" cy="2649960"/>
            </a:xfrm>
            <a:prstGeom prst="rect">
              <a:avLst/>
            </a:prstGeom>
            <a:noFill/>
            <a:ln>
              <a:noFill/>
            </a:ln>
          </p:spPr>
          <p:txBody>
            <a:bodyPr lIns="90000" rIns="90000" tIns="45000" bIns="45000"/>
            <a:p>
              <a:pPr>
                <a:lnSpc>
                  <a:spcPct val="100000"/>
                </a:lnSpc>
              </a:pPr>
              <a:r>
                <a:rPr b="0" lang="en-US" sz="1800" spc="-1" strike="noStrike">
                  <a:latin typeface="Arial"/>
                </a:rPr>
                <a:t>Now, that speed is known, how is that translated into a throttle position.  I think the throttle position should be related to the cyclists effort.  But, the resistance of many trainers decrease as they are used to to heat rise.  I believe the system can be thought a filling a tank with a hole at its bottom.  As the water (the cyclists effort) pours into the tank, the water level increases.  But, through the hole at the tanks bottom water also leaves.  The rate of departure is related to the waters’ height (trainers’ temperature).  Using a differential equation, formulas can be generated that relate the cyclist speed to how how far the cyclist has virtually travelled on the trainer.   </a:t>
              </a:r>
              <a:endParaRPr b="0" lang="en-US" sz="1800" spc="-1" strike="noStrike">
                <a:latin typeface="Arial"/>
              </a:endParaRPr>
            </a:p>
          </p:txBody>
        </p:sp>
      </p:grpSp>
      <p:pic>
        <p:nvPicPr>
          <p:cNvPr id="111" name="" descr=""/>
          <p:cNvPicPr/>
          <p:nvPr/>
        </p:nvPicPr>
        <p:blipFill>
          <a:blip r:embed="rId1">
            <a:alphaModFix amt="50000"/>
          </a:blip>
          <a:srcRect l="0" t="35623" r="0" b="61143"/>
          <a:stretch/>
        </p:blipFill>
        <p:spPr>
          <a:xfrm>
            <a:off x="1280160" y="5029200"/>
            <a:ext cx="6293880" cy="182520"/>
          </a:xfrm>
          <a:prstGeom prst="rect">
            <a:avLst/>
          </a:prstGeom>
          <a:ln>
            <a:noFill/>
          </a:ln>
        </p:spPr>
      </p:pic>
      <p:pic>
        <p:nvPicPr>
          <p:cNvPr id="112" name="" descr=""/>
          <p:cNvPicPr/>
          <p:nvPr/>
        </p:nvPicPr>
        <p:blipFill>
          <a:blip r:embed="rId2">
            <a:alphaModFix amt="50000"/>
          </a:blip>
          <a:srcRect l="0" t="25945" r="0" b="72436"/>
          <a:stretch/>
        </p:blipFill>
        <p:spPr>
          <a:xfrm>
            <a:off x="1280160" y="4159800"/>
            <a:ext cx="6293880" cy="91080"/>
          </a:xfrm>
          <a:prstGeom prst="rect">
            <a:avLst/>
          </a:prstGeom>
          <a:ln>
            <a:noFill/>
          </a:ln>
        </p:spPr>
      </p:pic>
      <p:pic>
        <p:nvPicPr>
          <p:cNvPr id="113" name="" descr=""/>
          <p:cNvPicPr/>
          <p:nvPr/>
        </p:nvPicPr>
        <p:blipFill>
          <a:blip r:embed="rId3">
            <a:alphaModFix amt="50000"/>
          </a:blip>
          <a:srcRect l="0" t="19497" r="0" b="77269"/>
          <a:stretch/>
        </p:blipFill>
        <p:spPr>
          <a:xfrm>
            <a:off x="1280160" y="3519720"/>
            <a:ext cx="6293880" cy="182520"/>
          </a:xfrm>
          <a:prstGeom prst="rect">
            <a:avLst/>
          </a:prstGeom>
          <a:ln>
            <a:noFill/>
          </a:ln>
        </p:spPr>
      </p:pic>
      <p:pic>
        <p:nvPicPr>
          <p:cNvPr id="114" name="" descr=""/>
          <p:cNvPicPr/>
          <p:nvPr/>
        </p:nvPicPr>
        <p:blipFill>
          <a:blip r:embed="rId4">
            <a:alphaModFix amt="50000"/>
          </a:blip>
          <a:srcRect l="0" t="11430" r="0" b="85335"/>
          <a:stretch/>
        </p:blipFill>
        <p:spPr>
          <a:xfrm>
            <a:off x="1280160" y="3245400"/>
            <a:ext cx="6293880" cy="182520"/>
          </a:xfrm>
          <a:prstGeom prst="rect">
            <a:avLst/>
          </a:prstGeom>
          <a:ln>
            <a:noFill/>
          </a:ln>
        </p:spPr>
      </p:pic>
      <p:sp>
        <p:nvSpPr>
          <p:cNvPr id="115" name="TextShape 4"/>
          <p:cNvSpPr txBox="1"/>
          <p:nvPr/>
        </p:nvSpPr>
        <p:spPr>
          <a:xfrm>
            <a:off x="5094000" y="4043160"/>
            <a:ext cx="2404080" cy="346320"/>
          </a:xfrm>
          <a:prstGeom prst="rect">
            <a:avLst/>
          </a:prstGeom>
          <a:noFill/>
          <a:ln>
            <a:noFill/>
          </a:ln>
        </p:spPr>
        <p:txBody>
          <a:bodyPr lIns="90000" rIns="90000" tIns="45000" bIns="45000"/>
          <a:p>
            <a:r>
              <a:rPr b="0" lang="en-US" sz="1200" spc="-1" strike="noStrike">
                <a:latin typeface="Arial"/>
              </a:rPr>
              <a:t>miles/km m/km mm/m</a:t>
            </a:r>
            <a:endParaRPr b="0" lang="en-US" sz="1200" spc="-1" strike="noStrike">
              <a:latin typeface="Arial"/>
            </a:endParaRPr>
          </a:p>
        </p:txBody>
      </p:sp>
      <p:pic>
        <p:nvPicPr>
          <p:cNvPr id="116" name="" descr=""/>
          <p:cNvPicPr/>
          <p:nvPr/>
        </p:nvPicPr>
        <p:blipFill>
          <a:blip r:embed="rId5">
            <a:alphaModFix amt="50000"/>
          </a:blip>
          <a:srcRect l="0" t="27552" r="0" b="67595"/>
          <a:stretch/>
        </p:blipFill>
        <p:spPr>
          <a:xfrm>
            <a:off x="1280160" y="4389480"/>
            <a:ext cx="6293880" cy="27396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Shape 1"/>
          <p:cNvSpPr txBox="1"/>
          <p:nvPr/>
        </p:nvSpPr>
        <p:spPr>
          <a:xfrm>
            <a:off x="183240" y="31176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What if a bike on a trainer could be used to control the throttle axis?</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9" name="" descr=""/>
          <p:cNvPicPr/>
          <p:nvPr/>
        </p:nvPicPr>
        <p:blipFill>
          <a:blip r:embed="rId1">
            <a:alphaModFix amt="50000"/>
          </a:blip>
          <a:srcRect l="0" t="20411" r="3114" b="7015"/>
          <a:stretch/>
        </p:blipFill>
        <p:spPr>
          <a:xfrm>
            <a:off x="1819800" y="822960"/>
            <a:ext cx="5586840" cy="3138480"/>
          </a:xfrm>
          <a:prstGeom prst="rect">
            <a:avLst/>
          </a:prstGeom>
          <a:ln>
            <a:noFill/>
          </a:ln>
        </p:spPr>
      </p:pic>
      <p:sp>
        <p:nvSpPr>
          <p:cNvPr id="50" name="TextShape 2"/>
          <p:cNvSpPr txBox="1"/>
          <p:nvPr/>
        </p:nvSpPr>
        <p:spPr>
          <a:xfrm>
            <a:off x="2077920" y="4042800"/>
            <a:ext cx="4597200" cy="602280"/>
          </a:xfrm>
          <a:prstGeom prst="rect">
            <a:avLst/>
          </a:prstGeom>
          <a:noFill/>
          <a:ln>
            <a:noFill/>
          </a:ln>
        </p:spPr>
        <p:txBody>
          <a:bodyPr lIns="90000" rIns="90000" tIns="45000" bIns="45000"/>
          <a:p>
            <a:r>
              <a:rPr b="0" lang="en-US" sz="1800" spc="-1" strike="noStrike">
                <a:latin typeface="Arial"/>
              </a:rPr>
              <a:t>Bike on trainer; sweat guards in place.   </a:t>
            </a:r>
            <a:endParaRPr b="0" lang="en-US" sz="1800" spc="-1" strike="noStrike">
              <a:latin typeface="Arial"/>
            </a:endParaRPr>
          </a:p>
          <a:p>
            <a:r>
              <a:rPr b="0" lang="en-US" sz="1800" spc="-1" strike="noStrike">
                <a:latin typeface="Arial"/>
              </a:rPr>
              <a:t>Sweat guards prevent corrosion.</a:t>
            </a:r>
            <a:endParaRPr b="0" lang="en-US"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183600" y="31212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could could the speed sensor on the rear wheel be used?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2" name="" descr=""/>
          <p:cNvPicPr/>
          <p:nvPr/>
        </p:nvPicPr>
        <p:blipFill>
          <a:blip r:embed="rId1">
            <a:alphaModFix amt="50000"/>
          </a:blip>
          <a:srcRect l="30127" t="26849" r="0" b="13478"/>
          <a:stretch/>
        </p:blipFill>
        <p:spPr>
          <a:xfrm>
            <a:off x="2399040" y="731880"/>
            <a:ext cx="5281920" cy="3382920"/>
          </a:xfrm>
          <a:prstGeom prst="rect">
            <a:avLst/>
          </a:prstGeom>
          <a:ln>
            <a:noFill/>
          </a:ln>
        </p:spPr>
      </p:pic>
      <p:sp>
        <p:nvSpPr>
          <p:cNvPr id="53" name="TextShape 2"/>
          <p:cNvSpPr txBox="1"/>
          <p:nvPr/>
        </p:nvSpPr>
        <p:spPr>
          <a:xfrm>
            <a:off x="2468880" y="4225680"/>
            <a:ext cx="4846320" cy="346320"/>
          </a:xfrm>
          <a:prstGeom prst="rect">
            <a:avLst/>
          </a:prstGeom>
          <a:noFill/>
          <a:ln>
            <a:noFill/>
          </a:ln>
        </p:spPr>
        <p:txBody>
          <a:bodyPr lIns="90000" rIns="90000" tIns="45000" bIns="45000"/>
          <a:p>
            <a:r>
              <a:rPr b="0" lang="en-US" sz="1800" spc="-1" strike="noStrike">
                <a:latin typeface="Arial"/>
                <a:hlinkClick r:id="rId2"/>
              </a:rPr>
              <a:t>Speed sensor</a:t>
            </a:r>
            <a:endParaRPr b="0" lang="en-US" sz="1800" spc="-1" strike="noStrike">
              <a:latin typeface="Arial"/>
            </a:endParaRPr>
          </a:p>
        </p:txBody>
      </p:sp>
      <p:sp>
        <p:nvSpPr>
          <p:cNvPr id="54" name="TextShape 3"/>
          <p:cNvSpPr txBox="1"/>
          <p:nvPr/>
        </p:nvSpPr>
        <p:spPr>
          <a:xfrm>
            <a:off x="2553480" y="4572000"/>
            <a:ext cx="1104120" cy="346320"/>
          </a:xfrm>
          <a:prstGeom prst="rect">
            <a:avLst/>
          </a:prstGeom>
          <a:noFill/>
          <a:ln>
            <a:noFill/>
          </a:ln>
        </p:spPr>
        <p:txBody>
          <a:bodyPr lIns="90000" rIns="90000" tIns="45000" bIns="45000"/>
          <a:p>
            <a:r>
              <a:rPr b="0" lang="en-US" sz="1800" spc="-1" strike="noStrike">
                <a:latin typeface="Arial"/>
              </a:rPr>
              <a:t>Required</a:t>
            </a:r>
            <a:endParaRPr b="0" lang="en-U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18396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When the wheel is spinning, the speed sensor transmits, with blue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tooth low energy, information on the total number of spins and angular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of the last spin.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Here is an 8 byte transmission (that occurs every second unless the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sensor stops spinning for ??? minutes) [also known as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rawValue]:</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1 ,</a:t>
            </a:r>
            <a:r>
              <a:rPr b="0" lang="en-US" sz="1800" spc="-1" strike="noStrike">
                <a:solidFill>
                  <a:srgbClr val="faa61a"/>
                </a:solidFill>
                <a:latin typeface="Arial"/>
                <a:ea typeface="Noto Sans CJK SC"/>
              </a:rPr>
              <a:t>5</a:t>
            </a:r>
            <a:r>
              <a:rPr b="0" lang="en-US" sz="1800" spc="-1" strike="noStrike">
                <a:latin typeface="Arial"/>
                <a:ea typeface="Noto Sans CJK SC"/>
              </a:rPr>
              <a:t> ,</a:t>
            </a:r>
            <a:r>
              <a:rPr b="0" lang="en-US" sz="1800" spc="-1" strike="noStrike">
                <a:solidFill>
                  <a:srgbClr val="ef413d"/>
                </a:solidFill>
                <a:latin typeface="Arial"/>
                <a:ea typeface="Noto Sans CJK SC"/>
              </a:rPr>
              <a:t>16</a:t>
            </a:r>
            <a:r>
              <a:rPr b="0" lang="en-US" sz="1800" spc="-1" strike="noStrike">
                <a:latin typeface="Arial"/>
                <a:ea typeface="Noto Sans CJK SC"/>
              </a:rPr>
              <a:t> ,</a:t>
            </a:r>
            <a:r>
              <a:rPr b="0" lang="en-US" sz="1800" spc="-1" strike="noStrike">
                <a:solidFill>
                  <a:srgbClr val="a3238e"/>
                </a:solidFill>
                <a:latin typeface="Arial"/>
                <a:ea typeface="Noto Sans CJK SC"/>
              </a:rPr>
              <a:t>0</a:t>
            </a:r>
            <a:r>
              <a:rPr b="0" lang="en-US" sz="1800" spc="-1" strike="noStrike">
                <a:latin typeface="Arial"/>
                <a:ea typeface="Noto Sans CJK SC"/>
              </a:rPr>
              <a:t> ,</a:t>
            </a:r>
            <a:r>
              <a:rPr b="0" lang="en-US" sz="1800" spc="-1" strike="noStrike">
                <a:solidFill>
                  <a:srgbClr val="0066b3"/>
                </a:solidFill>
                <a:latin typeface="Arial"/>
                <a:ea typeface="Noto Sans CJK SC"/>
              </a:rPr>
              <a:t>0</a:t>
            </a:r>
            <a:r>
              <a:rPr b="0" lang="en-US" sz="1800" spc="-1" strike="noStrike">
                <a:latin typeface="Arial"/>
                <a:ea typeface="Noto Sans CJK SC"/>
              </a:rPr>
              <a:t> ,</a:t>
            </a:r>
            <a:r>
              <a:rPr b="0" lang="en-US" sz="1800" spc="-1" strike="noStrike">
                <a:solidFill>
                  <a:srgbClr val="72bf44"/>
                </a:solidFill>
                <a:latin typeface="Arial"/>
                <a:ea typeface="Noto Sans CJK SC"/>
              </a:rPr>
              <a:t>182</a:t>
            </a:r>
            <a:r>
              <a:rPr b="0" lang="en-US" sz="1800" spc="-1" strike="noStrike">
                <a:latin typeface="Arial"/>
                <a:ea typeface="Noto Sans CJK SC"/>
              </a:rPr>
              <a:t> ,</a:t>
            </a:r>
            <a:r>
              <a:rPr b="0" lang="en-US" sz="1800" spc="-1" strike="noStrike">
                <a:solidFill>
                  <a:srgbClr val="00aaad"/>
                </a:solidFill>
                <a:latin typeface="Arial"/>
              </a:rPr>
              <a:t>82</a:t>
            </a:r>
            <a:r>
              <a:rPr b="0" lang="en-US" sz="1800" spc="-1" strike="noStrike">
                <a:latin typeface="Arial"/>
              </a:rPr>
              <a:t> ,0</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total number of rotations is</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faa61a"/>
                </a:solidFill>
                <a:latin typeface="Arial"/>
              </a:rPr>
              <a:t>5</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ef413d"/>
                </a:solidFill>
                <a:latin typeface="Arial"/>
              </a:rPr>
              <a:t>16</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a3238e"/>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256^2</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66b3"/>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256^3</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“last event” occurred at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72bf44"/>
                </a:solidFill>
                <a:latin typeface="Arial"/>
              </a:rPr>
              <a:t>182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aaad"/>
                </a:solidFill>
                <a:latin typeface="Arial"/>
              </a:rPr>
              <a:t>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18432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Capturing this stream if bytes filled the programming space of an Uno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WiFi Rev2 Arduino</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 second Arduino is required.</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BLE signal from the speed sensor must be read by sensor 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more than arms length away.</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7" name="" descr=""/>
          <p:cNvPicPr/>
          <p:nvPr/>
        </p:nvPicPr>
        <p:blipFill>
          <a:blip r:embed="rId1">
            <a:alphaModFix amt="50000"/>
          </a:blip>
          <a:srcRect l="0" t="72756" r="0" b="0"/>
          <a:stretch/>
        </p:blipFill>
        <p:spPr>
          <a:xfrm>
            <a:off x="365760" y="1422360"/>
            <a:ext cx="9278640" cy="2875320"/>
          </a:xfrm>
          <a:prstGeom prst="rect">
            <a:avLst/>
          </a:prstGeom>
          <a:ln>
            <a:noFill/>
          </a:ln>
        </p:spPr>
      </p:pic>
      <p:pic>
        <p:nvPicPr>
          <p:cNvPr id="58" name="" descr=""/>
          <p:cNvPicPr/>
          <p:nvPr/>
        </p:nvPicPr>
        <p:blipFill>
          <a:blip r:embed="rId2">
            <a:alphaModFix amt="50000"/>
          </a:blip>
          <a:srcRect l="0" t="0" r="0" b="92025"/>
          <a:stretch/>
        </p:blipFill>
        <p:spPr>
          <a:xfrm>
            <a:off x="320760" y="1182960"/>
            <a:ext cx="9278640" cy="840600"/>
          </a:xfrm>
          <a:prstGeom prst="rect">
            <a:avLst/>
          </a:prstGeom>
          <a:ln>
            <a:noFill/>
          </a:ln>
        </p:spPr>
      </p:pic>
      <p:sp>
        <p:nvSpPr>
          <p:cNvPr id="59" name="CustomShape 2"/>
          <p:cNvSpPr/>
          <p:nvPr/>
        </p:nvSpPr>
        <p:spPr>
          <a:xfrm>
            <a:off x="2286000" y="3291840"/>
            <a:ext cx="640080" cy="274320"/>
          </a:xfrm>
          <a:prstGeom prst="rect">
            <a:avLst/>
          </a:prstGeom>
          <a:solidFill>
            <a:srgbClr val="fff450">
              <a:alpha val="50000"/>
            </a:srgbClr>
          </a:solidFill>
          <a:ln>
            <a:solidFill>
              <a:srgbClr val="fff200"/>
            </a:solidFill>
            <a:custDash/>
          </a:ln>
        </p:spPr>
        <p:style>
          <a:lnRef idx="0"/>
          <a:fillRef idx="0"/>
          <a:effectRef idx="0"/>
          <a:fontRef idx="minor"/>
        </p:style>
      </p:sp>
      <p:sp>
        <p:nvSpPr>
          <p:cNvPr id="60" name="CustomShape 3"/>
          <p:cNvSpPr/>
          <p:nvPr/>
        </p:nvSpPr>
        <p:spPr>
          <a:xfrm>
            <a:off x="5394960" y="1097280"/>
            <a:ext cx="731520" cy="4572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722160" y="457200"/>
            <a:ext cx="7141680" cy="1882080"/>
          </a:xfrm>
          <a:prstGeom prst="rect">
            <a:avLst/>
          </a:prstGeom>
          <a:noFill/>
          <a:ln>
            <a:noFill/>
          </a:ln>
        </p:spPr>
        <p:txBody>
          <a:bodyPr lIns="90000" rIns="90000" tIns="45000" bIns="45000"/>
          <a:p>
            <a:r>
              <a:rPr b="0" lang="en-US" sz="1800" spc="-1" strike="noStrike">
                <a:latin typeface="Arial"/>
              </a:rPr>
              <a:t>What is an Arduino?</a:t>
            </a:r>
            <a:endParaRPr b="0" lang="en-US" sz="1800" spc="-1" strike="noStrike">
              <a:latin typeface="Arial"/>
            </a:endParaRPr>
          </a:p>
          <a:p>
            <a:endParaRPr b="0" lang="en-US" sz="1800" spc="-1" strike="noStrike">
              <a:latin typeface="Arial"/>
            </a:endParaRPr>
          </a:p>
          <a:p>
            <a:r>
              <a:rPr b="0" lang="en-US" sz="1800" spc="-1" strike="noStrike">
                <a:latin typeface="Arial"/>
              </a:rPr>
              <a:t>From “</a:t>
            </a:r>
            <a:r>
              <a:rPr b="0" lang="en-US" sz="1800" spc="-1" strike="noStrike">
                <a:latin typeface="Arial"/>
                <a:hlinkClick r:id="rId1"/>
              </a:rPr>
              <a:t>opensource.com</a:t>
            </a:r>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In a nutshell, an Arduino is an open hardware development board that can be used by tinkerers, hobbyists, and makers to design and build devices that interact with the real world.</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Shape 1"/>
          <p:cNvSpPr txBox="1"/>
          <p:nvPr/>
        </p:nvSpPr>
        <p:spPr>
          <a:xfrm>
            <a:off x="18468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These 8 bytes of information are transmitted via the wire interface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(using the ground, SCL [serial clock], and SDA [serial data] pins) to an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Arduino Leonardo that can act as joystick.</a:t>
            </a:r>
            <a:endParaRPr b="0" lang="en-US" sz="1800" spc="-1" strike="noStrike">
              <a:latin typeface="Arial"/>
            </a:endParaRPr>
          </a:p>
        </p:txBody>
      </p:sp>
      <p:pic>
        <p:nvPicPr>
          <p:cNvPr id="63" name="" descr=""/>
          <p:cNvPicPr/>
          <p:nvPr/>
        </p:nvPicPr>
        <p:blipFill>
          <a:blip r:embed="rId1">
            <a:alphaModFix amt="50000"/>
          </a:blip>
          <a:srcRect l="0" t="39806" r="31717" b="56310"/>
          <a:stretch/>
        </p:blipFill>
        <p:spPr>
          <a:xfrm>
            <a:off x="1554480" y="1463040"/>
            <a:ext cx="7165800" cy="365760"/>
          </a:xfrm>
          <a:prstGeom prst="rect">
            <a:avLst/>
          </a:prstGeom>
          <a:ln>
            <a:noFill/>
          </a:ln>
        </p:spPr>
      </p:pic>
      <p:pic>
        <p:nvPicPr>
          <p:cNvPr id="64" name="" descr=""/>
          <p:cNvPicPr/>
          <p:nvPr/>
        </p:nvPicPr>
        <p:blipFill>
          <a:blip r:embed="rId2">
            <a:alphaModFix amt="50000"/>
          </a:blip>
          <a:srcRect l="0" t="3124" r="7" b="8177"/>
          <a:stretch/>
        </p:blipFill>
        <p:spPr>
          <a:xfrm rot="16200000">
            <a:off x="2634840" y="1604880"/>
            <a:ext cx="3451320" cy="40820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65" name="Formula 1"/>
              <p:cNvSpPr txBox="1"/>
              <p:nvPr/>
            </p:nvSpPr>
            <p:spPr>
              <a:xfrm>
                <a:off x="914760" y="845280"/>
                <a:ext cx="6857640" cy="3925800"/>
              </a:xfrm>
              <a:prstGeom prst="rect">
                <a:avLst/>
              </a:prstGeom>
            </p:spPr>
            <p:txBody>
              <a:bodyPr/>
              <a:p>
                <a14:m>
                  <m:oMath xmlns:m="http://schemas.openxmlformats.org/officeDocument/2006/math">
                    <m:eqArr>
                      <m:e>
                        <m:r>
                          <m:t xml:space="preserve">joystickThrottleValue</m:t>
                        </m:r>
                        <m:r>
                          <m:t xml:space="preserve">=</m:t>
                        </m:r>
                        <m:f>
                          <m:num>
                            <m:r>
                              <m:t xml:space="preserve">currentSpeed</m:t>
                            </m:r>
                          </m:num>
                          <m:den>
                            <m:r>
                              <m:t xml:space="preserve">speedShouldBe</m:t>
                            </m:r>
                          </m:den>
                        </m:f>
                        <m:r>
                          <m:t xml:space="preserve">∗</m:t>
                        </m:r>
                        <m:d>
                          <m:dPr>
                            <m:begChr m:val="("/>
                            <m:endChr m:val=")"/>
                          </m:dPr>
                          <m:e>
                            <m:r>
                              <m:t xml:space="preserve">maxThrottle</m:t>
                            </m:r>
                            <m:r>
                              <m:t xml:space="preserve">−</m:t>
                            </m:r>
                            <m:r>
                              <m:t xml:space="preserve">minThrottle</m:t>
                            </m:r>
                          </m:e>
                        </m:d>
                        <m:r>
                          <m:t xml:space="preserve">+</m:t>
                        </m:r>
                        <m:r>
                          <m:t xml:space="preserve">minThrottle</m:t>
                        </m:r>
                      </m:e>
                      <m:e>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distaceTravelled</m:t>
                        </m:r>
                        <m:r>
                          <m:t xml:space="preserve">=</m:t>
                        </m:r>
                        <m:d>
                          <m:dPr>
                            <m:begChr m:val="("/>
                            <m:endChr m:val=")"/>
                          </m:dPr>
                          <m:e>
                            <m:r>
                              <m:t xml:space="preserve">WheelRevsTemp</m:t>
                            </m:r>
                            <m:r>
                              <m:t xml:space="preserve">∗</m:t>
                            </m:r>
                            <m:r>
                              <m:t xml:space="preserve">wheelCirCM</m:t>
                            </m:r>
                          </m:e>
                        </m:d>
                        <m:r>
                          <m:t xml:space="preserve">∗</m:t>
                        </m:r>
                        <m:d>
                          <m:dPr>
                            <m:begChr m:val="("/>
                            <m:endChr m:val=")"/>
                          </m:dPr>
                          <m:e>
                            <m:f>
                              <m:num>
                                <m:r>
                                  <m:t xml:space="preserve">kilometer</m:t>
                                </m:r>
                              </m:num>
                              <m:den>
                                <m:r>
                                  <m:t xml:space="preserve">mile</m:t>
                                </m:r>
                              </m:den>
                            </m:f>
                          </m:e>
                        </m:d>
                        <m:r>
                          <m:t xml:space="preserve">∗</m:t>
                        </m:r>
                        <m:d>
                          <m:dPr>
                            <m:begChr m:val="("/>
                            <m:endChr m:val=")"/>
                          </m:dPr>
                          <m:e>
                            <m:f>
                              <m:num>
                                <m:r>
                                  <m:t xml:space="preserve">mm</m:t>
                                </m:r>
                              </m:num>
                              <m:den>
                                <m:r>
                                  <m:t xml:space="preserve">m</m:t>
                                </m:r>
                              </m:den>
                            </m:f>
                          </m:e>
                        </m:d>
                        <m:d>
                          <m:dPr>
                            <m:begChr m:val="("/>
                            <m:endChr m:val=")"/>
                          </m:dPr>
                          <m:e>
                            <m:f>
                              <m:num>
                                <m:r>
                                  <m:t xml:space="preserve">m</m:t>
                                </m:r>
                              </m:num>
                              <m:den>
                                <m:r>
                                  <m:t xml:space="preserve">km</m:t>
                                </m:r>
                              </m:den>
                            </m:f>
                          </m:e>
                        </m:d>
                      </m:e>
                      <m:e>
                        <m:r>
                          <m:t xml:space="preserve">currentRotations</m:t>
                        </m:r>
                        <m:r>
                          <m:t xml:space="preserve">=</m:t>
                        </m:r>
                        <m:r>
                          <m:t xml:space="preserve">wheelRevsTemp</m:t>
                        </m:r>
                        <m:r>
                          <m:t xml:space="preserve">=</m:t>
                        </m:r>
                        <m:sSub>
                          <m:e>
                            <m:r>
                              <m:t xml:space="preserve">rawValue</m:t>
                            </m:r>
                          </m:e>
                          <m:sub>
                            <m:r>
                              <m:t xml:space="preserve">1</m:t>
                            </m:r>
                          </m:sub>
                        </m:sSub>
                        <m:r>
                          <m:t xml:space="preserve">+</m:t>
                        </m:r>
                        <m:sSub>
                          <m:e>
                            <m:r>
                              <m:t xml:space="preserve">rawValue</m:t>
                            </m:r>
                          </m:e>
                          <m:sub>
                            <m:r>
                              <m:t xml:space="preserve">2</m:t>
                            </m:r>
                          </m:sub>
                        </m:sSub>
                        <m:r>
                          <m:t xml:space="preserve">∗</m:t>
                        </m:r>
                        <m:sSup>
                          <m:e>
                            <m:r>
                              <m:t xml:space="preserve">256</m:t>
                            </m:r>
                          </m:e>
                          <m:sup>
                            <m:r>
                              <m:t xml:space="preserve">1</m:t>
                            </m:r>
                          </m:sup>
                        </m:sSup>
                        <m:r>
                          <m:t xml:space="preserve">+</m:t>
                        </m:r>
                        <m:sSub>
                          <m:e>
                            <m:r>
                              <m:t xml:space="preserve">rawValue</m:t>
                            </m:r>
                          </m:e>
                          <m:sub>
                            <m:r>
                              <m:t xml:space="preserve">3</m:t>
                            </m:r>
                          </m:sub>
                        </m:sSub>
                        <m:r>
                          <m:t xml:space="preserve">∗</m:t>
                        </m:r>
                        <m:sSup>
                          <m:e>
                            <m:r>
                              <m:t xml:space="preserve">256</m:t>
                            </m:r>
                          </m:e>
                          <m:sup>
                            <m:r>
                              <m:t xml:space="preserve">2</m:t>
                            </m:r>
                          </m:sup>
                        </m:sSup>
                        <m:r>
                          <m:t xml:space="preserve">+</m:t>
                        </m:r>
                        <m:sSub>
                          <m:e>
                            <m:r>
                              <m:t xml:space="preserve">rawValue</m:t>
                            </m:r>
                          </m:e>
                          <m:sub>
                            <m:r>
                              <m:t xml:space="preserve">4</m:t>
                            </m:r>
                          </m:sub>
                        </m:sSub>
                        <m:r>
                          <m:t xml:space="preserve">∗</m:t>
                        </m:r>
                        <m:sSup>
                          <m:e>
                            <m:r>
                              <m:t xml:space="preserve">256</m:t>
                            </m:r>
                          </m:e>
                          <m:sup>
                            <m:r>
                              <m:t xml:space="preserve">3</m:t>
                            </m:r>
                          </m:sup>
                        </m:sSup>
                      </m:e>
                      <m:e>
                        <m:r>
                          <m:t xml:space="preserve">wheelCirCM</m:t>
                        </m:r>
                        <m:r>
                          <m:t xml:space="preserve">=</m:t>
                        </m:r>
                        <m:r>
                          <m:t xml:space="preserve">2096</m:t>
                        </m:r>
                        <m:r>
                          <m:t xml:space="preserve">mm</m:t>
                        </m:r>
                      </m:e>
                      <m:e>
                        <m:r>
                          <m:t xml:space="preserve">speedDelta</m:t>
                        </m:r>
                        <m:r>
                          <m:t xml:space="preserve">=</m:t>
                        </m:r>
                        <m:r>
                          <m:t xml:space="preserve">13.8</m:t>
                        </m:r>
                        <m:f>
                          <m:num>
                            <m:r>
                              <m:t xml:space="preserve">miles</m:t>
                            </m:r>
                          </m:num>
                          <m:den>
                            <m:r>
                              <m:t xml:space="preserve">hour</m:t>
                            </m:r>
                          </m:den>
                        </m:f>
                      </m:e>
                      <m:e>
                        <m:r>
                          <m:t xml:space="preserve">maxSpeed</m:t>
                        </m:r>
                        <m:r>
                          <m:t xml:space="preserve">=</m:t>
                        </m:r>
                        <m:r>
                          <m:t xml:space="preserve">25.5</m:t>
                        </m:r>
                        <m:f>
                          <m:num>
                            <m:r>
                              <m:t xml:space="preserve">miles</m:t>
                            </m:r>
                          </m:num>
                          <m:den>
                            <m:r>
                              <m:t xml:space="preserve">hour</m:t>
                            </m:r>
                          </m:den>
                        </m:f>
                      </m:e>
                      <m:e>
                        <m:r>
                          <m:t xml:space="preserve">speedGradient</m:t>
                        </m:r>
                        <m:r>
                          <m:t xml:space="preserve">=</m:t>
                        </m:r>
                        <m:r>
                          <m:t xml:space="preserve">8.61</m:t>
                        </m:r>
                        <m:r>
                          <m:t xml:space="preserve">miles</m:t>
                        </m:r>
                      </m:e>
                      <m:e>
                        <m:r>
                          <m:t xml:space="preserve">maxThrottle</m:t>
                        </m:r>
                        <m:r>
                          <m:t xml:space="preserve">=</m:t>
                        </m:r>
                        <m:r>
                          <m:t xml:space="preserve">32767</m:t>
                        </m:r>
                        <m:r>
                          <m:t xml:space="preserve">bits</m:t>
                        </m:r>
                      </m:e>
                      <m:e>
                        <m:r>
                          <m:t xml:space="preserve">minThrottle</m:t>
                        </m:r>
                        <m:r>
                          <m:t xml:space="preserve">=</m:t>
                        </m:r>
                        <m:r>
                          <m:t xml:space="preserve">−</m:t>
                        </m:r>
                        <m:r>
                          <m:t xml:space="preserve">32767</m:t>
                        </m:r>
                        <m:r>
                          <m:t xml:space="preserve">bits</m:t>
                        </m:r>
                      </m:e>
                      <m:e>
                        <m:r>
                          <m:t xml:space="preserve">currentSpeed</m:t>
                        </m:r>
                        <m:r>
                          <m:t xml:space="preserve">=</m:t>
                        </m:r>
                        <m:f>
                          <m:num>
                            <m:r>
                              <m:t xml:space="preserve">approximateSpeed</m:t>
                            </m:r>
                            <m:r>
                              <m:t xml:space="preserve">∗</m:t>
                            </m:r>
                            <m:r>
                              <m:t xml:space="preserve">1024</m:t>
                            </m:r>
                          </m:num>
                          <m:den>
                            <m:r>
                              <m:t xml:space="preserve">deltaWheelEvent</m:t>
                            </m:r>
                          </m:den>
                        </m:f>
                      </m:e>
                      <m:e>
                        <m:r>
                          <m:t xml:space="preserve">approximateSpeed</m:t>
                        </m:r>
                        <m:r>
                          <m:t xml:space="preserve">=</m:t>
                        </m:r>
                        <m:d>
                          <m:dPr>
                            <m:begChr m:val="("/>
                            <m:endChr m:val=")"/>
                          </m:dPr>
                          <m:e>
                            <m:f>
                              <m:num>
                                <m:d>
                                  <m:dPr>
                                    <m:begChr m:val="("/>
                                    <m:endChr m:val=")"/>
                                  </m:dPr>
                                  <m:e>
                                    <m:r>
                                      <m:t xml:space="preserve">currentRotations</m:t>
                                    </m:r>
                                    <m:r>
                                      <m:t xml:space="preserve">−</m:t>
                                    </m:r>
                                    <m:r>
                                      <m:t xml:space="preserve">previousRptations</m:t>
                                    </m:r>
                                  </m:e>
                                </m:d>
                                <m:r>
                                  <m:t xml:space="preserve">∗</m:t>
                                </m:r>
                                <m:r>
                                  <m:t xml:space="preserve">wheelCirCM</m:t>
                                </m:r>
                              </m:num>
                              <m:den>
                                <m:d>
                                  <m:dPr>
                                    <m:begChr m:val="("/>
                                    <m:endChr m:val=")"/>
                                  </m:dPr>
                                  <m:e>
                                    <m:r>
                                      <m:t xml:space="preserve">1000</m:t>
                                    </m:r>
                                    <m:f>
                                      <m:num>
                                        <m:r>
                                          <m:t xml:space="preserve">mm</m:t>
                                        </m:r>
                                      </m:num>
                                      <m:den>
                                        <m:r>
                                          <m:t xml:space="preserve">m</m:t>
                                        </m:r>
                                      </m:den>
                                    </m:f>
                                    <m:r>
                                      <m:t xml:space="preserve">∗</m:t>
                                    </m:r>
                                    <m:r>
                                      <m:t xml:space="preserve">1000</m:t>
                                    </m:r>
                                    <m:f>
                                      <m:num>
                                        <m:r>
                                          <m:t xml:space="preserve">m</m:t>
                                        </m:r>
                                      </m:num>
                                      <m:den>
                                        <m:r>
                                          <m:t xml:space="preserve">km</m:t>
                                        </m:r>
                                      </m:den>
                                    </m:f>
                                  </m:e>
                                </m:d>
                              </m:den>
                            </m:f>
                          </m:e>
                        </m:d>
                        <m:r>
                          <m:t xml:space="preserve">∗</m:t>
                        </m:r>
                        <m:d>
                          <m:dPr>
                            <m:begChr m:val="("/>
                            <m:endChr m:val=")"/>
                          </m:dPr>
                          <m:e>
                            <m:f>
                              <m:num>
                                <m:r>
                                  <m:t xml:space="preserve">miles</m:t>
                                </m:r>
                              </m:num>
                              <m:den>
                                <m:r>
                                  <m:t xml:space="preserve">km</m:t>
                                </m:r>
                              </m:den>
                            </m:f>
                          </m:e>
                        </m:d>
                        <m:r>
                          <m:t xml:space="preserve">∗</m:t>
                        </m:r>
                        <m:d>
                          <m:dPr>
                            <m:begChr m:val="("/>
                            <m:endChr m:val=")"/>
                          </m:dPr>
                          <m:e>
                            <m:r>
                              <m:t xml:space="preserve">3600</m:t>
                            </m:r>
                            <m:f>
                              <m:num>
                                <m:r>
                                  <m:t xml:space="preserve">seconds</m:t>
                                </m:r>
                              </m:num>
                              <m:den>
                                <m:r>
                                  <m:t xml:space="preserve">hour</m:t>
                                </m:r>
                              </m:den>
                            </m:f>
                          </m:e>
                        </m:d>
                      </m:e>
                      <m:e>
                        <m:r>
                          <m:t xml:space="preserve">previousRotations</m:t>
                        </m:r>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2</m:t>
                            </m:r>
                          </m:sub>
                        </m:sSub>
                        <m:r>
                          <m:t xml:space="preserve">∗</m:t>
                        </m:r>
                        <m:sSup>
                          <m:e>
                            <m:r>
                              <m:t xml:space="preserve">256</m:t>
                            </m:r>
                          </m:e>
                          <m:sup>
                            <m:r>
                              <m:t xml:space="preserve">1</m:t>
                            </m:r>
                          </m:sup>
                        </m:sSup>
                        <m:r>
                          <m:t xml:space="preserve">+</m:t>
                        </m:r>
                        <m:sSub>
                          <m:e>
                            <m:d>
                              <m:dPr>
                                <m:begChr m:val="("/>
                                <m:endChr m:val=")"/>
                              </m:dPr>
                              <m:e>
                                <m:sSub>
                                  <m:e>
                                    <m:r>
                                      <m:t xml:space="preserve">rawValue</m:t>
                                    </m:r>
                                  </m:e>
                                  <m:sub>
                                    <m:r>
                                      <m:t xml:space="preserve">minusOne</m:t>
                                    </m:r>
                                  </m:sub>
                                </m:sSub>
                              </m:e>
                            </m:d>
                          </m:e>
                          <m:sub>
                            <m:r>
                              <m:t xml:space="preserve">3</m:t>
                            </m:r>
                          </m:sub>
                        </m:sSub>
                        <m:r>
                          <m:t xml:space="preserve">∗</m:t>
                        </m:r>
                        <m:sSup>
                          <m:e>
                            <m:r>
                              <m:t xml:space="preserve">256</m:t>
                            </m:r>
                          </m:e>
                          <m:sup>
                            <m:r>
                              <m:t xml:space="preserve">2</m:t>
                            </m:r>
                          </m:sup>
                        </m:sSup>
                      </m:e>
                    </m:eqArr>
                  </m:oMath>
                </a14:m>
              </a:p>
            </p:txBody>
          </p:sp>
        </mc:Choice>
        <mc:Fallback/>
      </mc:AlternateContent>
      <p:sp>
        <p:nvSpPr>
          <p:cNvPr id="66" name="TextShape 2"/>
          <p:cNvSpPr txBox="1"/>
          <p:nvPr/>
        </p:nvSpPr>
        <p:spPr>
          <a:xfrm>
            <a:off x="18504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does this stream of bits (rawValue) become a throttle axis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position?</a:t>
            </a:r>
            <a:endParaRPr b="0" lang="en-US" sz="1800" spc="-1" strike="noStrike">
              <a:latin typeface="Arial"/>
            </a:endParaRPr>
          </a:p>
        </p:txBody>
      </p:sp>
      <p:sp>
        <p:nvSpPr>
          <p:cNvPr id="67" name="CustomShape 3"/>
          <p:cNvSpPr/>
          <p:nvPr/>
        </p:nvSpPr>
        <p:spPr>
          <a:xfrm rot="10809600">
            <a:off x="4563720" y="366840"/>
            <a:ext cx="110592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8" name="CustomShape 4"/>
          <p:cNvSpPr/>
          <p:nvPr/>
        </p:nvSpPr>
        <p:spPr>
          <a:xfrm rot="10809600">
            <a:off x="3440520" y="1925640"/>
            <a:ext cx="404820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9" name="CustomShape 5"/>
          <p:cNvSpPr/>
          <p:nvPr/>
        </p:nvSpPr>
        <p:spPr>
          <a:xfrm rot="10809600">
            <a:off x="2177280" y="4579560"/>
            <a:ext cx="5602680" cy="1836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504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2022-12-24T11:04:31Z</dcterms:created>
  <dc:creator/>
  <dc:description/>
  <dc:language>en-US</dc:language>
  <cp:lastModifiedBy/>
  <dcterms:modified xsi:type="dcterms:W3CDTF">2022-12-28T14:15:19Z</dcterms:modified>
  <cp:revision>71</cp:revision>
  <dc:subject/>
  <dc:title/>
</cp:coreProperties>
</file>